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8" r:id="rId2"/>
    <p:sldId id="301" r:id="rId3"/>
    <p:sldId id="309" r:id="rId4"/>
    <p:sldId id="310" r:id="rId5"/>
    <p:sldId id="304" r:id="rId6"/>
    <p:sldId id="305" r:id="rId7"/>
    <p:sldId id="306" r:id="rId8"/>
    <p:sldId id="307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80249-EE88-4390-B130-8B2624F7F854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79DC3-40E9-489C-99D2-7E6960A1C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5464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146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76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643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021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495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868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768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00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525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685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435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252A7-CF1F-419D-A7EC-71854B88903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51AC5-1416-443F-B17C-C1618F6CF0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171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908720"/>
            <a:ext cx="6344558" cy="507831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/>
                <a:solidFill>
                  <a:srgbClr val="7030A0"/>
                </a:solidFill>
                <a:latin typeface="+mn-lt"/>
                <a:cs typeface="+mn-cs"/>
              </a:rPr>
              <a:t>ОБЛАСТЬ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/>
                <a:solidFill>
                  <a:srgbClr val="7030A0"/>
                </a:solidFill>
                <a:latin typeface="+mn-lt"/>
                <a:cs typeface="+mn-cs"/>
              </a:rPr>
              <a:t>ОПРЕДЕЛЕНИЯ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/>
                <a:solidFill>
                  <a:srgbClr val="7030A0"/>
                </a:solidFill>
                <a:latin typeface="+mn-lt"/>
                <a:cs typeface="+mn-cs"/>
              </a:rPr>
              <a:t>ФУНКЦИИ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0070C0"/>
                </a:solidFill>
                <a:latin typeface="+mn-lt"/>
                <a:cs typeface="+mn-cs"/>
              </a:rPr>
              <a:t>9 класс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47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6100" y="815975"/>
            <a:ext cx="8208963" cy="15700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/>
              <a:t>Если каждому значению х из некоторого множества чисел поставлено в соответствие число у, то говорят, что на этом множестве задана функция у(х).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3875" y="2554288"/>
            <a:ext cx="8208963" cy="1200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Функция – это зависимость переменной </a:t>
            </a:r>
            <a:r>
              <a:rPr lang="ru-RU" sz="2400" b="1" dirty="0" smtClean="0">
                <a:latin typeface="+mn-lt"/>
                <a:cs typeface="+mn-cs"/>
              </a:rPr>
              <a:t>у </a:t>
            </a:r>
            <a:r>
              <a:rPr lang="ru-RU" sz="2400" b="1" dirty="0">
                <a:latin typeface="+mn-lt"/>
                <a:cs typeface="+mn-cs"/>
              </a:rPr>
              <a:t>от переменной </a:t>
            </a:r>
            <a:r>
              <a:rPr lang="ru-RU" sz="2400" b="1" dirty="0" err="1" smtClean="0">
                <a:latin typeface="+mn-lt"/>
                <a:cs typeface="+mn-cs"/>
              </a:rPr>
              <a:t>х</a:t>
            </a:r>
            <a:r>
              <a:rPr lang="ru-RU" sz="2400" b="1" smtClean="0">
                <a:latin typeface="+mn-lt"/>
                <a:cs typeface="+mn-cs"/>
              </a:rPr>
              <a:t> </a:t>
            </a:r>
            <a:r>
              <a:rPr lang="ru-RU" sz="2400" b="1" dirty="0">
                <a:latin typeface="+mn-lt"/>
                <a:cs typeface="+mn-cs"/>
              </a:rPr>
              <a:t>такая</a:t>
            </a:r>
            <a:r>
              <a:rPr lang="ru-RU" sz="2400" b="1">
                <a:latin typeface="+mn-lt"/>
                <a:cs typeface="+mn-cs"/>
              </a:rPr>
              <a:t>, </a:t>
            </a:r>
            <a:r>
              <a:rPr lang="ru-RU" sz="2400" b="1" smtClean="0">
                <a:latin typeface="+mn-lt"/>
                <a:cs typeface="+mn-cs"/>
              </a:rPr>
              <a:t>что </a:t>
            </a:r>
            <a:r>
              <a:rPr lang="ru-RU" sz="2400" b="1" dirty="0">
                <a:latin typeface="+mn-lt"/>
                <a:cs typeface="+mn-cs"/>
              </a:rPr>
              <a:t>для любого значения х существует единственное значение у.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76625" y="3860800"/>
            <a:ext cx="1951038" cy="64611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3600" b="1"/>
              <a:t>у = </a:t>
            </a:r>
            <a:r>
              <a:rPr lang="en-US" sz="3600" b="1"/>
              <a:t>f</a:t>
            </a:r>
            <a:r>
              <a:rPr lang="ru-RU" sz="3600" b="1"/>
              <a:t>(х)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50875" y="4587875"/>
            <a:ext cx="7410450" cy="5238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у – зависимая переменная (функция)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288" y="5248275"/>
            <a:ext cx="7921625" cy="5238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– независимая переменная (аргумент)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3796" y="115888"/>
            <a:ext cx="1813867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  <a:cs typeface="+mn-cs"/>
              </a:rPr>
              <a:t>ФУНКЦИЯ</a:t>
            </a:r>
          </a:p>
        </p:txBody>
      </p:sp>
    </p:spTree>
    <p:extLst>
      <p:ext uri="{BB962C8B-B14F-4D97-AF65-F5344CB8AC3E}">
        <p14:creationId xmlns="" xmlns:p14="http://schemas.microsoft.com/office/powerpoint/2010/main" val="49459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173" y="764704"/>
            <a:ext cx="7344816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Область определения функции – множество всех значений, которые может принимать её аргумент.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79173" y="2348880"/>
            <a:ext cx="734481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Область определения функции – множество всех значений, которые может принимать х.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9925" y="3432598"/>
            <a:ext cx="190308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Например: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3968500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 = 5х +</a:t>
            </a:r>
            <a:r>
              <a:rPr lang="en-US" sz="2800" b="1" dirty="0" smtClean="0"/>
              <a:t> </a:t>
            </a:r>
            <a:r>
              <a:rPr lang="ru-RU" sz="2800" b="1" dirty="0" smtClean="0"/>
              <a:t>1 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3528" y="4596104"/>
                <a:ext cx="2341154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1" dirty="0" smtClean="0"/>
                  <a:t>у =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2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800" b="1" dirty="0" smtClean="0"/>
                  <a:t> +</a:t>
                </a:r>
                <a:r>
                  <a:rPr lang="en-US" sz="2800" b="1" dirty="0" smtClean="0"/>
                  <a:t> </a:t>
                </a:r>
                <a:r>
                  <a:rPr lang="ru-RU" sz="2800" b="1" dirty="0" smtClean="0"/>
                  <a:t>х + 4 </a:t>
                </a:r>
                <a:endParaRPr lang="ru-RU" sz="2800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596104"/>
                <a:ext cx="2341154" cy="5329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208" t="-8046" r="-4427" b="-3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899994" y="3968500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99994" y="4605850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29545" y="5229200"/>
                <a:ext cx="854721" cy="718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den>
                    </m:f>
                  </m:oMath>
                </a14:m>
                <a:endParaRPr lang="ru-RU" sz="28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45" y="5229200"/>
                <a:ext cx="854721" cy="71897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286" b="-110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899994" y="5342635"/>
            <a:ext cx="4145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число, кроме 0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59925" y="5985415"/>
                <a:ext cx="1106585" cy="527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1" dirty="0" smtClean="0"/>
                  <a:t>у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</m:rad>
                  </m:oMath>
                </a14:m>
                <a:endParaRPr lang="ru-RU" sz="2800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25" y="5985415"/>
                <a:ext cx="1106585" cy="52790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0989" t="-9302" b="-337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157472" y="5929330"/>
            <a:ext cx="6986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не отрицательное число</a:t>
            </a:r>
            <a:r>
              <a:rPr lang="en-US" sz="2800" b="1" dirty="0" smtClean="0"/>
              <a:t>     </a:t>
            </a:r>
            <a:r>
              <a:rPr lang="ru-RU" sz="4000" b="1" dirty="0" err="1" smtClean="0"/>
              <a:t>х</a:t>
            </a:r>
            <a:r>
              <a:rPr lang="ru-RU" sz="4000" b="1" dirty="0" smtClean="0"/>
              <a:t> ≥ 0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25102" y="116632"/>
            <a:ext cx="576196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ОБЛАСТЬ ОПРЕДЕЛЕНИЯ  ФУНКЦИИ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423488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378242"/>
            <a:ext cx="701551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НАЙТИ  ОБЛАСТЬ ОПРЕДЕЛЕНИЯ  ФУНКЦИИ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12501" y="1411475"/>
            <a:ext cx="252986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у = 10х −</a:t>
            </a:r>
            <a:r>
              <a:rPr lang="en-US" sz="4000" b="1" dirty="0" smtClean="0"/>
              <a:t> </a:t>
            </a:r>
            <a:r>
              <a:rPr lang="ru-RU" sz="4000" b="1" dirty="0" smtClean="0"/>
              <a:t>3 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6171" y="2156068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613084" y="1270026"/>
                <a:ext cx="1592103" cy="99078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ru-RU" sz="4000" b="1" i="1" smtClean="0">
                            <a:latin typeface="Cambria Math"/>
                          </a:rPr>
                          <m:t>х+</m:t>
                        </m:r>
                        <m:r>
                          <a:rPr lang="ru-RU" sz="40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ru-RU" sz="40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3084" y="1270026"/>
                <a:ext cx="1592103" cy="99078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3793" b="-12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173786" y="3953427"/>
            <a:ext cx="2799164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число,</a:t>
            </a:r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</a:t>
            </a:r>
            <a:r>
              <a:rPr lang="ru-RU" sz="2800" b="1" dirty="0" smtClean="0"/>
              <a:t> кроме −4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781399" y="2473025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+ 4 </a:t>
            </a:r>
            <a:r>
              <a:rPr lang="en-US" sz="2800" b="1" dirty="0" smtClean="0">
                <a:latin typeface="Times New Roman"/>
                <a:cs typeface="Times New Roman"/>
              </a:rPr>
              <a:t>≠</a:t>
            </a:r>
            <a:r>
              <a:rPr lang="ru-RU" sz="2800" b="1" dirty="0" smtClean="0">
                <a:latin typeface="Times New Roman"/>
                <a:cs typeface="Times New Roman"/>
              </a:rPr>
              <a:t> 0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00823" y="3217447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 </a:t>
            </a:r>
            <a:r>
              <a:rPr lang="en-US" sz="2800" b="1" dirty="0" smtClean="0">
                <a:latin typeface="Times New Roman"/>
                <a:cs typeface="Times New Roman"/>
              </a:rPr>
              <a:t>≠</a:t>
            </a:r>
            <a:r>
              <a:rPr lang="ru-RU" sz="2800" b="1" dirty="0" smtClean="0">
                <a:latin typeface="Times New Roman"/>
                <a:cs typeface="Times New Roman"/>
              </a:rPr>
              <a:t> −4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2501" y="2924262"/>
                <a:ext cx="2223686" cy="90377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dirty="0" smtClean="0">
                            <a:latin typeface="Cambria Math"/>
                          </a:rPr>
                          <m:t>х</m:t>
                        </m:r>
                      </m:num>
                      <m:den>
                        <m:r>
                          <a:rPr lang="ru-RU" sz="4000" b="1" i="1" dirty="0" smtClean="0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ru-RU" sz="4000" b="1" dirty="0" smtClean="0"/>
                  <a:t> +</a:t>
                </a:r>
                <a:r>
                  <a:rPr lang="en-US" sz="4000" b="1" dirty="0" smtClean="0"/>
                  <a:t> </a:t>
                </a:r>
                <a:r>
                  <a:rPr lang="ru-RU" sz="4000" b="1" dirty="0" smtClean="0"/>
                  <a:t>3 </a:t>
                </a:r>
                <a:endParaRPr lang="ru-RU" sz="4000" b="1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01" y="2924262"/>
                <a:ext cx="2223686" cy="90377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589" t="-4730" r="-8767" b="-141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64906" y="3931475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312501" y="4644684"/>
                <a:ext cx="2269019" cy="72180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40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40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40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4000" b="1" dirty="0" smtClean="0"/>
                  <a:t> −</a:t>
                </a:r>
                <a:r>
                  <a:rPr lang="en-US" sz="4000" b="1" dirty="0" smtClean="0"/>
                  <a:t> </a:t>
                </a:r>
                <a:r>
                  <a:rPr lang="ru-RU" sz="4000" b="1" dirty="0" smtClean="0"/>
                  <a:t>3 </a:t>
                </a:r>
                <a:endParaRPr lang="ru-RU" sz="4000" b="1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01" y="4644684"/>
                <a:ext cx="2269019" cy="72180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9409" t="-12712" r="-8602" b="-364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64906" y="5445224"/>
            <a:ext cx="2706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6638143" y="1458362"/>
                <a:ext cx="1791965" cy="99078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ru-RU" sz="4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b="1" i="1" smtClean="0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40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ru-RU" sz="4000" b="1" i="1" smtClean="0">
                            <a:latin typeface="Cambria Math"/>
                          </a:rPr>
                          <m:t>+</m:t>
                        </m:r>
                        <m:r>
                          <a:rPr lang="ru-RU" sz="40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ru-RU" sz="4000" b="1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143" y="1458362"/>
                <a:ext cx="1791965" cy="99078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2245" b="-12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826336" y="2779550"/>
                <a:ext cx="1603772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28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800" b="1" dirty="0" smtClean="0"/>
                  <a:t> + 4 </a:t>
                </a:r>
                <a:r>
                  <a:rPr lang="en-US" sz="2800" b="1" dirty="0" smtClean="0">
                    <a:latin typeface="Times New Roman"/>
                    <a:cs typeface="Times New Roman"/>
                  </a:rPr>
                  <a:t>≠</a:t>
                </a:r>
                <a:r>
                  <a:rPr lang="ru-RU" sz="2800" b="1" dirty="0" smtClean="0">
                    <a:latin typeface="Times New Roman"/>
                    <a:cs typeface="Times New Roman"/>
                  </a:rPr>
                  <a:t> 0</a:t>
                </a:r>
                <a:endParaRPr lang="ru-RU" sz="2800" b="1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336" y="2779550"/>
                <a:ext cx="1603772" cy="532966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0345" r="-6464" b="-3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6834518" y="3706278"/>
                <a:ext cx="1603772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28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800" b="1" dirty="0" smtClean="0"/>
                  <a:t> + 4 </a:t>
                </a:r>
                <a:r>
                  <a:rPr lang="en-US" sz="2800" b="1" dirty="0" smtClean="0">
                    <a:latin typeface="Times New Roman"/>
                    <a:cs typeface="Times New Roman"/>
                  </a:rPr>
                  <a:t>&gt;</a:t>
                </a:r>
                <a:r>
                  <a:rPr lang="ru-RU" sz="2800" b="1" dirty="0" smtClean="0">
                    <a:latin typeface="Times New Roman"/>
                    <a:cs typeface="Times New Roman"/>
                  </a:rPr>
                  <a:t> 0</a:t>
                </a:r>
                <a:endParaRPr lang="ru-RU" sz="2800" b="1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518" y="3706278"/>
                <a:ext cx="1603772" cy="532966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10345" r="-7605" b="-3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275127" y="4482365"/>
            <a:ext cx="270619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х – любое число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242319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 animBg="1"/>
      <p:bldP spid="19" grpId="0"/>
      <p:bldP spid="20" grpId="0"/>
      <p:bldP spid="23" grpId="0" animBg="1"/>
      <p:bldP spid="24" grpId="0"/>
      <p:bldP spid="25" grpId="0" animBg="1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6119217" cy="461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НАЙТИ  ОБЛАСТЬ ОПРЕДЕЛЕНИЯ  ФУНКЦИИ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6315" y="5373216"/>
            <a:ext cx="3371850" cy="9540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– любое число,</a:t>
            </a:r>
            <a:endParaRPr lang="en-US" sz="2800" b="1" dirty="0"/>
          </a:p>
          <a:p>
            <a:pPr eaLnBrk="1" hangingPunct="1"/>
            <a:r>
              <a:rPr lang="en-US" sz="2800" b="1" dirty="0"/>
              <a:t>     </a:t>
            </a:r>
            <a:r>
              <a:rPr lang="ru-RU" sz="2800" b="1" dirty="0"/>
              <a:t> кроме −2,4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78077" y="2068442"/>
            <a:ext cx="28023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 dirty="0"/>
              <a:t>5х + 12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4000" b="1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11560" y="2837934"/>
            <a:ext cx="23022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 dirty="0"/>
              <a:t>5х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−12</a:t>
            </a:r>
            <a:endParaRPr lang="ru-RU" sz="4000" b="1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9221" y="3559766"/>
            <a:ext cx="26917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 dirty="0"/>
              <a:t>х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−12 : 5</a:t>
            </a:r>
            <a:endParaRPr lang="ru-RU" sz="4000" b="1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4975" y="4272869"/>
            <a:ext cx="21355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 dirty="0"/>
              <a:t>х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−2,4</a:t>
            </a:r>
            <a:endParaRPr lang="ru-RU" sz="40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11560" y="908720"/>
                <a:ext cx="2040943" cy="99078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smtClean="0">
                            <a:latin typeface="Cambria Math"/>
                          </a:rPr>
                          <m:t>−</m:t>
                        </m:r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4000" b="1" i="1" smtClean="0">
                            <a:latin typeface="Cambria Math"/>
                          </a:rPr>
                          <m:t>х+</m:t>
                        </m:r>
                        <m:r>
                          <a:rPr lang="ru-RU" sz="4000" b="1" i="1" smtClean="0">
                            <a:latin typeface="Cambria Math"/>
                          </a:rPr>
                          <m:t>𝟏𝟐</m:t>
                        </m:r>
                      </m:den>
                    </m:f>
                  </m:oMath>
                </a14:m>
                <a:endParaRPr lang="ru-RU" sz="4000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908720"/>
                <a:ext cx="2040943" cy="99078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448" b="-12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658892" y="1148822"/>
                <a:ext cx="2016386" cy="99078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sSup>
                          <m:sSupPr>
                            <m:ctrlPr>
                              <a:rPr lang="ru-RU" sz="4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b="1" i="1" smtClean="0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40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ru-RU" sz="4000" b="1" i="1" smtClean="0">
                            <a:latin typeface="Cambria Math"/>
                          </a:rPr>
                          <m:t>+</m:t>
                        </m:r>
                        <m:r>
                          <a:rPr lang="ru-RU" sz="4000" b="1" i="1" smtClean="0">
                            <a:latin typeface="Cambria Math"/>
                          </a:rPr>
                          <m:t>𝟏𝟏</m:t>
                        </m:r>
                      </m:den>
                    </m:f>
                  </m:oMath>
                </a14:m>
                <a:endParaRPr lang="ru-RU" sz="4000" b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92" y="1148822"/>
                <a:ext cx="2016386" cy="99078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574" b="-128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490161" y="2439449"/>
                <a:ext cx="2466188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0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40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40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4000" b="1" dirty="0" smtClean="0"/>
                  <a:t> + 11 </a:t>
                </a:r>
                <a:r>
                  <a:rPr lang="en-US" sz="4000" b="1" dirty="0" smtClean="0">
                    <a:latin typeface="Times New Roman"/>
                    <a:cs typeface="Times New Roman"/>
                  </a:rPr>
                  <a:t>≠</a:t>
                </a:r>
                <a:r>
                  <a:rPr lang="ru-RU" sz="4000" b="1" dirty="0" smtClean="0">
                    <a:latin typeface="Times New Roman"/>
                    <a:cs typeface="Times New Roman"/>
                  </a:rPr>
                  <a:t> 0</a:t>
                </a:r>
                <a:endParaRPr lang="ru-RU" sz="4000" b="1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161" y="2439449"/>
                <a:ext cx="2466188" cy="72180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14286" r="-7921" b="-352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5490161" y="3531905"/>
                <a:ext cx="2475806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0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40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40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4000" b="1" dirty="0" smtClean="0"/>
                  <a:t> + 11 </a:t>
                </a:r>
                <a:r>
                  <a:rPr lang="en-US" sz="4000" b="1" dirty="0" smtClean="0">
                    <a:latin typeface="Times New Roman"/>
                    <a:cs typeface="Times New Roman"/>
                  </a:rPr>
                  <a:t>&gt;</a:t>
                </a:r>
                <a:r>
                  <a:rPr lang="ru-RU" sz="4000" b="1" dirty="0" smtClean="0">
                    <a:latin typeface="Times New Roman"/>
                    <a:cs typeface="Times New Roman"/>
                  </a:rPr>
                  <a:t> 0</a:t>
                </a:r>
                <a:endParaRPr lang="ru-RU" sz="4000" b="1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161" y="3531905"/>
                <a:ext cx="2475806" cy="72180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4286" r="-7635" b="-352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076056" y="4775200"/>
            <a:ext cx="377859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х – любое число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367002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0" grpId="0"/>
      <p:bldP spid="17" grpId="0"/>
      <p:bldP spid="18" grpId="0"/>
      <p:bldP spid="16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7500" y="260349"/>
            <a:ext cx="6121375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НАЙТИ  ОБЛАСТЬ ОПРЕДЕЛЕНИЯ  ФУНКЦИИ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422400" y="1979613"/>
            <a:ext cx="2028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−3х + 4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0</a:t>
            </a:r>
            <a:endParaRPr lang="ru-RU" sz="2800" b="1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587500" y="2760663"/>
            <a:ext cx="1719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−3х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ru-RU" sz="2800" b="1" dirty="0"/>
              <a:t>−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b="1" dirty="0"/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53100" y="1968500"/>
            <a:ext cx="17891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 dirty="0"/>
              <a:t>2</a:t>
            </a:r>
            <a:r>
              <a:rPr lang="ru-RU" sz="2800" b="1" dirty="0"/>
              <a:t>х + 14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0</a:t>
            </a:r>
            <a:endParaRPr lang="ru-RU" sz="2800" b="1" dirty="0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34063" y="2760663"/>
            <a:ext cx="154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 dirty="0"/>
              <a:t>2</a:t>
            </a:r>
            <a:r>
              <a:rPr lang="ru-RU" sz="2800" b="1" dirty="0"/>
              <a:t>х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−14</a:t>
            </a:r>
            <a:endParaRPr lang="ru-RU" sz="2800" b="1" dirty="0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753100" y="3603625"/>
            <a:ext cx="1843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14 : 2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929323" y="5572140"/>
            <a:ext cx="166686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[−</a:t>
            </a:r>
            <a:r>
              <a:rPr lang="ru-RU" sz="3600" b="1" dirty="0">
                <a:latin typeface="+mn-lt"/>
                <a:cs typeface="+mn-cs"/>
              </a:rPr>
              <a:t>7;+</a:t>
            </a:r>
            <a:r>
              <a:rPr lang="ru-RU" sz="3600" b="1" dirty="0">
                <a:latin typeface="Microsoft Sans Serif"/>
                <a:cs typeface="Microsoft Sans Serif"/>
              </a:rPr>
              <a:t>∞)</a:t>
            </a:r>
            <a:endParaRPr lang="ru-RU" sz="3600" b="1" dirty="0">
              <a:latin typeface="+mn-lt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357313" y="3576638"/>
            <a:ext cx="20843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2800" b="1" dirty="0"/>
              <a:t>−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: (−3)</a:t>
            </a:r>
            <a:endParaRPr lang="ru-RU" sz="2800" b="1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015038" y="4460875"/>
            <a:ext cx="1185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7</a:t>
            </a:r>
            <a:endParaRPr lang="ru-RU" sz="2800" b="1"/>
          </a:p>
        </p:txBody>
      </p:sp>
      <p:sp>
        <p:nvSpPr>
          <p:cNvPr id="21" name="TextBox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16490" y="4365104"/>
            <a:ext cx="1233030" cy="714683"/>
          </a:xfrm>
          <a:prstGeom prst="rect">
            <a:avLst/>
          </a:prstGeom>
          <a:blipFill rotWithShape="1">
            <a:blip r:embed="rId2" cstate="print"/>
            <a:stretch>
              <a:fillRect l="-9852" b="-9402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15" name="Text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48064" y="1128930"/>
            <a:ext cx="3024336" cy="693908"/>
          </a:xfrm>
          <a:prstGeom prst="rect">
            <a:avLst/>
          </a:prstGeom>
          <a:blipFill rotWithShape="1">
            <a:blip r:embed="rId3" cstate="print"/>
            <a:stretch>
              <a:fillRect l="-6036" t="-7018" b="-31579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5147" y="1128930"/>
            <a:ext cx="3132179" cy="693908"/>
          </a:xfrm>
          <a:prstGeom prst="rect">
            <a:avLst/>
          </a:prstGeom>
          <a:blipFill rotWithShape="1">
            <a:blip r:embed="rId4" cstate="print"/>
            <a:stretch>
              <a:fillRect l="-5837" t="-7018" b="-31579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691680" y="5293666"/>
                <a:ext cx="1857388" cy="92480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 smtClean="0"/>
                  <a:t>(−</a:t>
                </a:r>
                <a:r>
                  <a:rPr lang="ru-RU" sz="3600" b="1" dirty="0" smtClean="0">
                    <a:latin typeface="Microsoft Sans Serif"/>
                    <a:cs typeface="Microsoft Sans Serif"/>
                  </a:rPr>
                  <a:t>∞;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  <a:cs typeface="Microsoft Sans Serif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  <a:cs typeface="Microsoft Sans Serif"/>
                          </a:rPr>
                          <m:t>𝟏</m:t>
                        </m:r>
                      </m:num>
                      <m:den>
                        <m:r>
                          <a:rPr lang="ru-RU" sz="3600" b="1" i="1" smtClean="0">
                            <a:latin typeface="Cambria Math"/>
                            <a:cs typeface="Microsoft Sans Serif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3600" b="1" dirty="0" smtClean="0">
                    <a:latin typeface="Microsoft Sans Serif"/>
                    <a:cs typeface="Microsoft Sans Serif"/>
                  </a:rPr>
                  <a:t>]</a:t>
                </a:r>
                <a:endParaRPr lang="ru-RU" sz="3600" b="1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5293666"/>
                <a:ext cx="1857388" cy="92480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197" b="-85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3145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/>
      <p:bldP spid="30" grpId="0"/>
      <p:bldP spid="31" grpId="0"/>
      <p:bldP spid="32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4042" y="147638"/>
            <a:ext cx="607330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НАЙТИ  ОБЛАСТЬ ОПРЕДЕЛЕНИЯ  ФУНКЦИИ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0827" y="1052736"/>
            <a:ext cx="3106957" cy="1070293"/>
          </a:xfrm>
          <a:prstGeom prst="rect">
            <a:avLst/>
          </a:prstGeom>
          <a:blipFill rotWithShape="1">
            <a:blip r:embed="rId2" cstate="print"/>
            <a:stretch>
              <a:fillRect l="-6863" b="-285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7038" y="3584575"/>
            <a:ext cx="3514725" cy="954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  <a:cs typeface="+mn-cs"/>
              </a:rPr>
              <a:t>х – любое число,</a:t>
            </a:r>
            <a:endParaRPr lang="en-US" sz="28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n-lt"/>
                <a:cs typeface="+mn-cs"/>
              </a:rPr>
              <a:t>     </a:t>
            </a:r>
            <a:r>
              <a:rPr lang="ru-RU" sz="2800" b="1" dirty="0">
                <a:latin typeface="+mn-lt"/>
                <a:cs typeface="+mn-cs"/>
              </a:rPr>
              <a:t> кроме 4 и -2 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28675" y="2260600"/>
            <a:ext cx="2398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(х − 4)(х+2)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800" b="1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95325" y="2898775"/>
            <a:ext cx="979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4</a:t>
            </a:r>
            <a:endParaRPr lang="ru-RU" sz="2800" b="1"/>
          </a:p>
        </p:txBody>
      </p:sp>
      <p:sp>
        <p:nvSpPr>
          <p:cNvPr id="23" name="TextBox 2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43265" y="1052735"/>
            <a:ext cx="2518994" cy="1070293"/>
          </a:xfrm>
          <a:prstGeom prst="rect">
            <a:avLst/>
          </a:prstGeom>
          <a:blipFill rotWithShape="1">
            <a:blip r:embed="rId3" cstate="print"/>
            <a:stretch>
              <a:fillRect l="-8454" b="-2857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332413" y="2260600"/>
            <a:ext cx="1997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х(2х</a:t>
            </a:r>
            <a:r>
              <a:rPr lang="en-US" sz="2800" b="1"/>
              <a:t> </a:t>
            </a:r>
            <a:r>
              <a:rPr lang="ru-RU" sz="2800" b="1"/>
              <a:t>−</a:t>
            </a:r>
            <a:r>
              <a:rPr lang="en-US" sz="2800" b="1"/>
              <a:t> </a:t>
            </a:r>
            <a:r>
              <a:rPr lang="ru-RU" sz="2800" b="1"/>
              <a:t>6)</a:t>
            </a:r>
            <a:r>
              <a:rPr lang="en-US" sz="2800" b="1"/>
              <a:t>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b="1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725988" y="5202238"/>
            <a:ext cx="3308350" cy="95408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– любое число,</a:t>
            </a:r>
            <a:endParaRPr lang="en-US" sz="2800" b="1"/>
          </a:p>
          <a:p>
            <a:pPr eaLnBrk="1" hangingPunct="1"/>
            <a:r>
              <a:rPr lang="en-US" sz="2800" b="1"/>
              <a:t>     </a:t>
            </a:r>
            <a:r>
              <a:rPr lang="ru-RU" sz="2800" b="1"/>
              <a:t> кроме 0 и 3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39975" y="2898775"/>
            <a:ext cx="11842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−2</a:t>
            </a:r>
            <a:endParaRPr lang="ru-RU" sz="2800" b="1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22888" y="2803525"/>
            <a:ext cx="979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800" b="1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884988" y="2800350"/>
            <a:ext cx="1354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2х−6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0</a:t>
            </a:r>
            <a:endParaRPr lang="ru-RU" sz="2800" b="1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937375" y="3327400"/>
            <a:ext cx="1179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2х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6</a:t>
            </a:r>
            <a:endParaRPr lang="ru-RU" sz="2800" b="1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972300" y="3873500"/>
            <a:ext cx="1452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6 : 2</a:t>
            </a:r>
            <a:endParaRPr lang="ru-RU" sz="2800" b="1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018338" y="4491038"/>
            <a:ext cx="973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3</a:t>
            </a:r>
            <a:endParaRPr lang="ru-RU" sz="2800" b="1"/>
          </a:p>
        </p:txBody>
      </p:sp>
    </p:spTree>
    <p:extLst>
      <p:ext uri="{BB962C8B-B14F-4D97-AF65-F5344CB8AC3E}">
        <p14:creationId xmlns="" xmlns:p14="http://schemas.microsoft.com/office/powerpoint/2010/main" val="350346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1" grpId="0"/>
      <p:bldP spid="22" grpId="0"/>
      <p:bldP spid="24" grpId="0"/>
      <p:bldP spid="25" grpId="0" animBg="1"/>
      <p:bldP spid="14" grpId="0"/>
      <p:bldP spid="15" grpId="0"/>
      <p:bldP spid="16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2432" y="263908"/>
            <a:ext cx="608009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НАЙТИ  ОБЛАСТЬ ОПРЕДЕЛЕНИЯ  ФУНКЦИИ</a:t>
            </a:r>
          </a:p>
        </p:txBody>
      </p:sp>
      <p:sp>
        <p:nvSpPr>
          <p:cNvPr id="9" name="TextBox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9723" y="2098861"/>
            <a:ext cx="1829347" cy="523220"/>
          </a:xfrm>
          <a:prstGeom prst="rect">
            <a:avLst/>
          </a:prstGeom>
          <a:blipFill rotWithShape="1">
            <a:blip r:embed="rId2" cstate="print"/>
            <a:stretch>
              <a:fillRect t="-12791" r="-13667" b="-32558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9925" y="2622550"/>
            <a:ext cx="12604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5х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13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7188" y="5578938"/>
            <a:ext cx="2014416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/>
              <a:t>[</a:t>
            </a:r>
            <a:r>
              <a:rPr lang="ru-RU" sz="3600" b="1" dirty="0"/>
              <a:t>2,6;+</a:t>
            </a:r>
            <a:r>
              <a:rPr lang="ru-RU" sz="3600" b="1" dirty="0">
                <a:latin typeface="Microsoft Sans Serif"/>
                <a:cs typeface="Microsoft Sans Serif"/>
              </a:rPr>
              <a:t>∞)</a:t>
            </a:r>
            <a:endParaRPr lang="ru-RU" sz="3600" b="1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843177" y="2089391"/>
            <a:ext cx="179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17 − 2х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800" b="1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905089" y="2606887"/>
            <a:ext cx="173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−2х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−17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03533" y="5548160"/>
            <a:ext cx="2136743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(−</a:t>
            </a:r>
            <a:r>
              <a:rPr lang="ru-RU" sz="4000" b="1" dirty="0">
                <a:latin typeface="Microsoft Sans Serif"/>
                <a:cs typeface="Microsoft Sans Serif"/>
              </a:rPr>
              <a:t>∞; 8,5)</a:t>
            </a:r>
            <a:endParaRPr lang="ru-RU" sz="4000" b="1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54050" y="32131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13:5</a:t>
            </a:r>
            <a:endParaRPr lang="ru-RU" sz="2800" b="1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811225" y="3157651"/>
            <a:ext cx="2297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−17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 (−2)</a:t>
            </a:r>
            <a:endParaRPr lang="ru-RU" sz="2800" b="1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846556" y="3728130"/>
            <a:ext cx="1257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8,5</a:t>
            </a:r>
            <a:endParaRPr lang="ru-RU" sz="2800" b="1" dirty="0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654006" y="2098206"/>
            <a:ext cx="179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10х − 6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0</a:t>
            </a:r>
            <a:endParaRPr lang="ru-RU" sz="2800" b="1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654006" y="2611038"/>
            <a:ext cx="1354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10х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6</a:t>
            </a:r>
            <a:endParaRPr lang="ru-RU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812827" y="5517383"/>
            <a:ext cx="194977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(</a:t>
            </a:r>
            <a:r>
              <a:rPr lang="ru-RU" sz="4000" b="1" dirty="0"/>
              <a:t>0,6;+</a:t>
            </a:r>
            <a:r>
              <a:rPr lang="ru-RU" sz="4000" b="1" dirty="0">
                <a:latin typeface="Microsoft Sans Serif"/>
                <a:cs typeface="Microsoft Sans Serif"/>
              </a:rPr>
              <a:t>∞)</a:t>
            </a:r>
            <a:endParaRPr lang="ru-RU" sz="4000" b="1" dirty="0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729413" y="3130762"/>
            <a:ext cx="16462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6 : 10</a:t>
            </a:r>
            <a:endParaRPr lang="ru-RU" sz="2800" b="1" dirty="0"/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850473" y="3736975"/>
            <a:ext cx="1257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0,6</a:t>
            </a:r>
            <a:endParaRPr lang="ru-RU" sz="2800" b="1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69925" y="3952875"/>
            <a:ext cx="1166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/>
              <a:t>х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≥ 2,6</a:t>
            </a:r>
            <a:endParaRPr lang="ru-RU" sz="2800" b="1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357898" y="4973795"/>
            <a:ext cx="2773942" cy="561033"/>
            <a:chOff x="431708" y="5235405"/>
            <a:chExt cx="2773942" cy="561033"/>
          </a:xfrm>
        </p:grpSpPr>
        <p:cxnSp>
          <p:nvCxnSpPr>
            <p:cNvPr id="31" name="Прямая со стрелкой 30"/>
            <p:cNvCxnSpPr/>
            <p:nvPr/>
          </p:nvCxnSpPr>
          <p:spPr>
            <a:xfrm>
              <a:off x="431708" y="5301208"/>
              <a:ext cx="2773942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474502" y="5273218"/>
              <a:ext cx="6431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2,6</a:t>
              </a:r>
              <a:endParaRPr lang="ru-RU" sz="2800" b="1" dirty="0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1604200" y="5235405"/>
              <a:ext cx="108012" cy="1308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Стрелка вправо 33"/>
          <p:cNvSpPr/>
          <p:nvPr/>
        </p:nvSpPr>
        <p:spPr>
          <a:xfrm>
            <a:off x="1665045" y="4612553"/>
            <a:ext cx="1365874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293388" y="1112371"/>
                <a:ext cx="2743315" cy="7042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/>
                  <a:t>у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6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3600" b="1" i="1" smtClean="0">
                            <a:latin typeface="Cambria Math"/>
                          </a:rPr>
                          <m:t>х−</m:t>
                        </m:r>
                        <m:r>
                          <a:rPr lang="ru-RU" sz="3600" b="1" i="1" smtClean="0">
                            <a:latin typeface="Cambria Math"/>
                          </a:rPr>
                          <m:t>𝟏𝟑</m:t>
                        </m:r>
                      </m:e>
                    </m:rad>
                  </m:oMath>
                </a14:m>
                <a:endParaRPr lang="ru-RU" sz="3600" b="1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88" y="1112371"/>
                <a:ext cx="2743315" cy="7042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6667" t="-4310" b="-318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3703533" y="1001828"/>
                <a:ext cx="2076338" cy="92531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36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ru-RU" sz="3600" b="1" i="1" smtClean="0">
                                <a:latin typeface="Cambria Math"/>
                              </a:rPr>
                              <m:t>𝟏𝟕</m:t>
                            </m:r>
                            <m:r>
                              <a:rPr lang="ru-RU" sz="36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ru-RU" sz="3600" b="1" i="1" smtClean="0">
                                <a:latin typeface="Cambria Math"/>
                              </a:rPr>
                              <m:t>𝟐</m:t>
                            </m:r>
                            <m:r>
                              <a:rPr lang="ru-RU" sz="3600" b="1" i="1" smtClean="0">
                                <a:latin typeface="Cambria Math"/>
                              </a:rPr>
                              <m:t>х</m:t>
                            </m:r>
                          </m:e>
                        </m:rad>
                      </m:den>
                    </m:f>
                  </m:oMath>
                </a14:m>
                <a:endParaRPr lang="ru-RU" sz="3600" b="1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3533" y="1001828"/>
                <a:ext cx="2076338" cy="92531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9118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Группа 36"/>
          <p:cNvGrpSpPr/>
          <p:nvPr/>
        </p:nvGrpSpPr>
        <p:grpSpPr>
          <a:xfrm>
            <a:off x="3456963" y="4956350"/>
            <a:ext cx="2773942" cy="561033"/>
            <a:chOff x="431708" y="5235405"/>
            <a:chExt cx="2773942" cy="561033"/>
          </a:xfrm>
        </p:grpSpPr>
        <p:cxnSp>
          <p:nvCxnSpPr>
            <p:cNvPr id="38" name="Прямая со стрелкой 37"/>
            <p:cNvCxnSpPr/>
            <p:nvPr/>
          </p:nvCxnSpPr>
          <p:spPr>
            <a:xfrm>
              <a:off x="431708" y="5301208"/>
              <a:ext cx="2773942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474502" y="5273218"/>
              <a:ext cx="6431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8,5</a:t>
              </a:r>
              <a:endParaRPr lang="ru-RU" sz="2800" b="1" dirty="0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1604200" y="5235405"/>
              <a:ext cx="108012" cy="130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Стрелка вправо 40"/>
          <p:cNvSpPr/>
          <p:nvPr/>
        </p:nvSpPr>
        <p:spPr>
          <a:xfrm>
            <a:off x="3456963" y="4612553"/>
            <a:ext cx="1172492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6514362" y="1001828"/>
                <a:ext cx="2076338" cy="92621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 smtClean="0">
                            <a:latin typeface="Cambria Math"/>
                          </a:rPr>
                          <m:t>𝟓</m:t>
                        </m:r>
                        <m:r>
                          <a:rPr lang="ru-RU" sz="3600" b="1" i="1" smtClean="0">
                            <a:latin typeface="Cambria Math"/>
                          </a:rPr>
                          <m:t>−х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36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ru-RU" sz="3600" b="1" i="1" smtClean="0">
                                <a:latin typeface="Cambria Math"/>
                              </a:rPr>
                              <m:t>𝟏𝟎</m:t>
                            </m:r>
                            <m:r>
                              <a:rPr lang="ru-RU" sz="3600" b="1" i="1" smtClean="0">
                                <a:latin typeface="Cambria Math"/>
                              </a:rPr>
                              <m:t>х−</m:t>
                            </m:r>
                            <m:r>
                              <a:rPr lang="ru-RU" sz="3600" b="1" i="1" smtClean="0">
                                <a:latin typeface="Cambria Math"/>
                              </a:rPr>
                              <m:t>𝟔</m:t>
                            </m:r>
                          </m:e>
                        </m:rad>
                      </m:den>
                    </m:f>
                  </m:oMath>
                </a14:m>
                <a:endParaRPr lang="ru-RU" sz="3600" b="1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362" y="1001828"/>
                <a:ext cx="2076338" cy="92621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9118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Группа 42"/>
          <p:cNvGrpSpPr/>
          <p:nvPr/>
        </p:nvGrpSpPr>
        <p:grpSpPr>
          <a:xfrm>
            <a:off x="6538005" y="4949997"/>
            <a:ext cx="2425140" cy="561033"/>
            <a:chOff x="780510" y="5235405"/>
            <a:chExt cx="2425140" cy="561033"/>
          </a:xfrm>
        </p:grpSpPr>
        <p:cxnSp>
          <p:nvCxnSpPr>
            <p:cNvPr id="44" name="Прямая со стрелкой 43"/>
            <p:cNvCxnSpPr/>
            <p:nvPr/>
          </p:nvCxnSpPr>
          <p:spPr>
            <a:xfrm>
              <a:off x="780510" y="5300807"/>
              <a:ext cx="2425140" cy="401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474502" y="5273218"/>
              <a:ext cx="6431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0,6</a:t>
              </a:r>
              <a:endParaRPr lang="ru-RU" sz="2800" b="1" dirty="0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604200" y="5235405"/>
              <a:ext cx="108012" cy="130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7" name="Стрелка вправо 46"/>
          <p:cNvSpPr/>
          <p:nvPr/>
        </p:nvSpPr>
        <p:spPr>
          <a:xfrm>
            <a:off x="7551475" y="4588355"/>
            <a:ext cx="1172492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02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5" grpId="0"/>
      <p:bldP spid="16" grpId="0" animBg="1"/>
      <p:bldP spid="21" grpId="0"/>
      <p:bldP spid="23" grpId="0"/>
      <p:bldP spid="24" grpId="0"/>
      <p:bldP spid="25" grpId="0"/>
      <p:bldP spid="26" grpId="0"/>
      <p:bldP spid="27" grpId="0" animBg="1"/>
      <p:bldP spid="28" grpId="0"/>
      <p:bldP spid="29" grpId="0"/>
      <p:bldP spid="20" grpId="0"/>
      <p:bldP spid="34" grpId="0" animBg="1"/>
      <p:bldP spid="35" grpId="0" animBg="1"/>
      <p:bldP spid="36" grpId="0" animBg="1"/>
      <p:bldP spid="41" grpId="0" animBg="1"/>
      <p:bldP spid="42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трелка вправо 44"/>
          <p:cNvSpPr/>
          <p:nvPr/>
        </p:nvSpPr>
        <p:spPr>
          <a:xfrm>
            <a:off x="7864712" y="4929632"/>
            <a:ext cx="836932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>
            <a:off x="5488278" y="4929633"/>
            <a:ext cx="836932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59632" y="378242"/>
            <a:ext cx="701551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НАЙТИ  ОБЛАСТЬ ОПРЕДЕЛЕНИЯ  ФУНКЦИИ</a:t>
            </a:r>
            <a:endParaRPr lang="ru-RU" sz="28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292080" y="1149061"/>
                <a:ext cx="2748125" cy="112255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 smtClean="0"/>
                  <a:t>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4000" b="1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ru-RU" sz="4000" b="1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ru-RU" sz="4000" b="1" i="1" smtClean="0">
                                    <a:latin typeface="Cambria Math"/>
                                  </a:rPr>
                                  <m:t>х</m:t>
                                </m:r>
                              </m:e>
                              <m:sup>
                                <m:r>
                                  <a:rPr lang="ru-RU" sz="40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ru-RU" sz="40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ru-RU" sz="4000" b="1" i="1" smtClean="0">
                                <a:latin typeface="Cambria Math"/>
                              </a:rPr>
                              <m:t>𝟐</m:t>
                            </m:r>
                            <m:r>
                              <a:rPr lang="ru-RU" sz="4000" b="1" i="1" smtClean="0">
                                <a:latin typeface="Cambria Math"/>
                              </a:rPr>
                              <m:t>х−</m:t>
                            </m:r>
                            <m:r>
                              <a:rPr lang="ru-RU" sz="4000" b="1" i="1" smtClean="0">
                                <a:latin typeface="Cambria Math"/>
                              </a:rPr>
                              <m:t>𝟑</m:t>
                            </m:r>
                          </m:e>
                        </m:rad>
                      </m:den>
                    </m:f>
                  </m:oMath>
                </a14:m>
                <a:endParaRPr lang="ru-RU" sz="4000" b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149061"/>
                <a:ext cx="2748125" cy="112255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77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588851" y="2450526"/>
                <a:ext cx="2426946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dirty="0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ru-RU" sz="2800" b="1" i="1" dirty="0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2800" b="1" i="1" dirty="0" smtClean="0">
                        <a:latin typeface="Cambria Math"/>
                      </a:rPr>
                      <m:t>−</m:t>
                    </m:r>
                    <m:r>
                      <a:rPr lang="ru-RU" sz="2800" b="1" i="1" dirty="0" smtClean="0">
                        <a:latin typeface="Cambria Math"/>
                      </a:rPr>
                      <m:t>𝟐</m:t>
                    </m:r>
                    <m:r>
                      <a:rPr lang="ru-RU" sz="2800" b="1" i="1" dirty="0" smtClean="0">
                        <a:latin typeface="Cambria Math"/>
                      </a:rPr>
                      <m:t>х</m:t>
                    </m:r>
                  </m:oMath>
                </a14:m>
                <a:r>
                  <a:rPr lang="ru-RU" sz="2800" b="1" dirty="0" smtClean="0"/>
                  <a:t> − 3 </a:t>
                </a:r>
                <a:r>
                  <a:rPr lang="en-US" sz="2800" b="1" dirty="0" smtClean="0">
                    <a:latin typeface="Times New Roman"/>
                    <a:cs typeface="Times New Roman"/>
                  </a:rPr>
                  <a:t>&gt;</a:t>
                </a:r>
                <a:r>
                  <a:rPr lang="ru-RU" sz="2800" b="1" dirty="0" smtClean="0">
                    <a:latin typeface="Times New Roman"/>
                    <a:cs typeface="Times New Roman"/>
                  </a:rPr>
                  <a:t> 0</a:t>
                </a:r>
                <a:endParaRPr lang="ru-RU" sz="2800" b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851" y="2450526"/>
                <a:ext cx="2426946" cy="53296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10345" r="-4020" b="-3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31708" y="1308465"/>
                <a:ext cx="2743315" cy="70006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/>
                  <a:t>у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3600" b="1" i="1" smtClean="0">
                            <a:latin typeface="Cambria Math"/>
                          </a:rPr>
                          <m:t>𝟏𝟒</m:t>
                        </m:r>
                        <m:r>
                          <a:rPr lang="ru-RU" sz="3600" b="1" i="1" smtClean="0">
                            <a:latin typeface="Cambria Math"/>
                          </a:rPr>
                          <m:t>−</m:t>
                        </m:r>
                        <m:r>
                          <a:rPr lang="ru-RU" sz="3600" b="1" i="1" smtClean="0">
                            <a:latin typeface="Cambria Math"/>
                          </a:rPr>
                          <m:t>𝟕</m:t>
                        </m:r>
                        <m:r>
                          <a:rPr lang="ru-RU" sz="3600" b="1" i="1" smtClean="0">
                            <a:latin typeface="Cambria Math"/>
                          </a:rPr>
                          <m:t>х</m:t>
                        </m:r>
                      </m:e>
                    </m:rad>
                  </m:oMath>
                </a14:m>
                <a:endParaRPr lang="ru-RU" sz="3600" b="1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08" y="1308465"/>
                <a:ext cx="2743315" cy="70006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6889" t="-4386" b="-34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73701" y="2127360"/>
            <a:ext cx="2459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14 − 7х  </a:t>
            </a:r>
            <a:r>
              <a:rPr lang="ru-RU" sz="3600" b="1" dirty="0" smtClean="0">
                <a:latin typeface="Times New Roman"/>
                <a:cs typeface="Times New Roman"/>
              </a:rPr>
              <a:t>≥  0</a:t>
            </a:r>
            <a:endParaRPr lang="ru-RU" sz="3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06743" y="2787970"/>
            <a:ext cx="2130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−7х  </a:t>
            </a:r>
            <a:r>
              <a:rPr lang="ru-RU" sz="3600" b="1" dirty="0" smtClean="0">
                <a:latin typeface="Times New Roman"/>
                <a:cs typeface="Times New Roman"/>
              </a:rPr>
              <a:t>≥ </a:t>
            </a:r>
            <a:r>
              <a:rPr lang="ru-RU" sz="3600" b="1" dirty="0" smtClean="0"/>
              <a:t>−1</a:t>
            </a:r>
            <a:r>
              <a:rPr lang="ru-RU" sz="3600" b="1" dirty="0" smtClean="0">
                <a:latin typeface="Times New Roman"/>
                <a:cs typeface="Times New Roman"/>
              </a:rPr>
              <a:t>4</a:t>
            </a:r>
            <a:endParaRPr lang="ru-RU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177392" y="5846893"/>
            <a:ext cx="146386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(−</a:t>
            </a:r>
            <a:r>
              <a:rPr lang="ru-RU" sz="3600" b="1" dirty="0" smtClean="0">
                <a:latin typeface="Microsoft Sans Serif"/>
                <a:cs typeface="Microsoft Sans Serif"/>
              </a:rPr>
              <a:t>∞; 2</a:t>
            </a:r>
            <a:r>
              <a:rPr lang="en-US" sz="3600" b="1" dirty="0" smtClean="0">
                <a:latin typeface="Microsoft Sans Serif"/>
                <a:cs typeface="Microsoft Sans Serif"/>
              </a:rPr>
              <a:t>]</a:t>
            </a:r>
            <a:endParaRPr lang="ru-RU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49279" y="3486076"/>
            <a:ext cx="2853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х  </a:t>
            </a:r>
            <a:r>
              <a:rPr lang="ru-RU" sz="3600" b="1" dirty="0" smtClean="0">
                <a:latin typeface="Times New Roman"/>
                <a:cs typeface="Times New Roman"/>
              </a:rPr>
              <a:t>≤ </a:t>
            </a:r>
            <a:r>
              <a:rPr lang="ru-RU" sz="3600" b="1" dirty="0" smtClean="0"/>
              <a:t>−1</a:t>
            </a:r>
            <a:r>
              <a:rPr lang="ru-RU" sz="3600" b="1" dirty="0" smtClean="0">
                <a:latin typeface="Times New Roman"/>
                <a:cs typeface="Times New Roman"/>
              </a:rPr>
              <a:t>4</a:t>
            </a:r>
            <a:r>
              <a:rPr lang="ru-RU" sz="3600" b="1" dirty="0" smtClean="0">
                <a:latin typeface="Times New Roman"/>
                <a:cs typeface="Times New Roman"/>
                <a:sym typeface="Wingdings" pitchFamily="2" charset="2"/>
              </a:rPr>
              <a:t> : (−7)</a:t>
            </a:r>
            <a:endParaRPr lang="ru-RU" sz="3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73701" y="4157786"/>
            <a:ext cx="1207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х  </a:t>
            </a:r>
            <a:r>
              <a:rPr lang="ru-RU" sz="3600" b="1" dirty="0" smtClean="0">
                <a:latin typeface="Times New Roman"/>
                <a:cs typeface="Times New Roman"/>
              </a:rPr>
              <a:t>≤ </a:t>
            </a:r>
            <a:r>
              <a:rPr lang="ru-RU" sz="3600" b="1" dirty="0" smtClean="0"/>
              <a:t>2</a:t>
            </a:r>
            <a:endParaRPr lang="ru-RU" sz="3600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488278" y="3014666"/>
                <a:ext cx="2628092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D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e>
                      <m:sup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/>
                  <a:t> − 4·1·(−3)</a:t>
                </a:r>
                <a:endParaRPr lang="ru-RU" sz="28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278" y="3014666"/>
                <a:ext cx="2628092" cy="53296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4640" t="-8046" r="-3480" b="-3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488278" y="3547632"/>
                <a:ext cx="11833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D =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𝟏𝟔</m:t>
                    </m:r>
                  </m:oMath>
                </a14:m>
                <a:endParaRPr lang="ru-RU" sz="2800" b="1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278" y="3547632"/>
                <a:ext cx="1183337" cy="52322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10309" t="-10465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539094" y="4020826"/>
                <a:ext cx="1923412" cy="783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1" i="1" smtClean="0">
                            <a:latin typeface="Cambria Math"/>
                          </a:rPr>
                          <m:t>х</m:t>
                        </m:r>
                      </m:e>
                      <m:sub>
                        <m:r>
                          <a:rPr lang="ru-RU" sz="2800" b="1" i="1" smtClean="0">
                            <a:latin typeface="Cambria Math"/>
                          </a:rPr>
                          <m:t>𝟏</m:t>
                        </m:r>
                        <m:r>
                          <a:rPr lang="ru-RU" sz="2800" b="1" i="1" smtClean="0">
                            <a:latin typeface="Cambria Math"/>
                          </a:rPr>
                          <m:t>,</m:t>
                        </m:r>
                        <m:r>
                          <a:rPr lang="ru-RU" sz="28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ru-RU" sz="2800" b="1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  <m:t>𝟏𝟔</m:t>
                            </m:r>
                          </m:e>
                        </m:rad>
                      </m:num>
                      <m:den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8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94" y="4020826"/>
                <a:ext cx="1923412" cy="78329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448173" y="4200353"/>
                <a:ext cx="1204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1" dirty="0" smtClean="0"/>
                  <a:t>=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𝟑</m:t>
                    </m:r>
                  </m:oMath>
                </a14:m>
                <a:r>
                  <a:rPr lang="ru-RU" sz="2800" b="1" dirty="0" smtClean="0"/>
                  <a:t>; −1</a:t>
                </a:r>
                <a:endParaRPr lang="ru-RU" sz="2800" b="1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173" y="4200353"/>
                <a:ext cx="1204176" cy="52322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l="-10660" t="-10465" r="-9137" b="-325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Группа 9"/>
          <p:cNvGrpSpPr/>
          <p:nvPr/>
        </p:nvGrpSpPr>
        <p:grpSpPr>
          <a:xfrm>
            <a:off x="431708" y="5235805"/>
            <a:ext cx="3348204" cy="523220"/>
            <a:chOff x="431708" y="5235805"/>
            <a:chExt cx="3348204" cy="523220"/>
          </a:xfrm>
        </p:grpSpPr>
        <p:cxnSp>
          <p:nvCxnSpPr>
            <p:cNvPr id="6" name="Прямая со стрелкой 5"/>
            <p:cNvCxnSpPr/>
            <p:nvPr/>
          </p:nvCxnSpPr>
          <p:spPr>
            <a:xfrm>
              <a:off x="431708" y="5301208"/>
              <a:ext cx="3348204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976112" y="5235805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2</a:t>
              </a:r>
              <a:endParaRPr lang="ru-RU" sz="2800" b="1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2105810" y="5235805"/>
              <a:ext cx="108012" cy="1308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292080" y="5278799"/>
            <a:ext cx="3348204" cy="568038"/>
            <a:chOff x="5304145" y="5742464"/>
            <a:chExt cx="3348204" cy="568038"/>
          </a:xfrm>
        </p:grpSpPr>
        <p:cxnSp>
          <p:nvCxnSpPr>
            <p:cNvPr id="34" name="Прямая со стрелкой 33"/>
            <p:cNvCxnSpPr/>
            <p:nvPr/>
          </p:nvCxnSpPr>
          <p:spPr>
            <a:xfrm>
              <a:off x="5304145" y="5807867"/>
              <a:ext cx="3348204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7538646" y="5759025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3</a:t>
              </a:r>
              <a:endParaRPr lang="ru-RU" sz="2800" b="1" dirty="0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7668344" y="5742464"/>
              <a:ext cx="108012" cy="130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6392788" y="5742464"/>
              <a:ext cx="108012" cy="130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227327" y="5787282"/>
              <a:ext cx="5469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−1</a:t>
              </a:r>
              <a:endParaRPr lang="ru-RU" sz="2800" b="1" dirty="0"/>
            </a:p>
          </p:txBody>
        </p:sp>
      </p:grpSp>
      <p:sp>
        <p:nvSpPr>
          <p:cNvPr id="11" name="Дуга 10"/>
          <p:cNvSpPr/>
          <p:nvPr/>
        </p:nvSpPr>
        <p:spPr>
          <a:xfrm rot="8222566">
            <a:off x="6353338" y="4324287"/>
            <a:ext cx="1470095" cy="1438195"/>
          </a:xfrm>
          <a:prstGeom prst="arc">
            <a:avLst>
              <a:gd name="adj1" fmla="val 13413308"/>
              <a:gd name="adj2" fmla="val 279335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906285" y="529536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−</a:t>
            </a:r>
            <a:endParaRPr lang="ru-RU" sz="2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946843" y="488638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+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858104" y="488638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+</a:t>
            </a:r>
            <a:endParaRPr lang="ru-RU" sz="2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241565" y="5848863"/>
            <a:ext cx="369364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(−</a:t>
            </a:r>
            <a:r>
              <a:rPr lang="ru-RU" sz="3600" b="1" dirty="0" smtClean="0">
                <a:latin typeface="Microsoft Sans Serif"/>
                <a:cs typeface="Microsoft Sans Serif"/>
              </a:rPr>
              <a:t>∞; −1) </a:t>
            </a:r>
            <a:r>
              <a:rPr lang="en-US" sz="3600" b="1" dirty="0" smtClean="0">
                <a:latin typeface="Microsoft Sans Serif"/>
                <a:cs typeface="Microsoft Sans Serif"/>
              </a:rPr>
              <a:t>U</a:t>
            </a:r>
            <a:r>
              <a:rPr lang="ru-RU" sz="3600" b="1" dirty="0" smtClean="0">
                <a:latin typeface="Microsoft Sans Serif"/>
                <a:cs typeface="Microsoft Sans Serif"/>
              </a:rPr>
              <a:t> (3; +∞)</a:t>
            </a:r>
            <a:endParaRPr lang="ru-RU" sz="3600" b="1" dirty="0"/>
          </a:p>
        </p:txBody>
      </p:sp>
      <p:sp>
        <p:nvSpPr>
          <p:cNvPr id="33" name="Стрелка вправо 32"/>
          <p:cNvSpPr/>
          <p:nvPr/>
        </p:nvSpPr>
        <p:spPr>
          <a:xfrm>
            <a:off x="405864" y="4874163"/>
            <a:ext cx="1699945" cy="492447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571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13" grpId="0" animBg="1"/>
      <p:bldP spid="14" grpId="0" animBg="1"/>
      <p:bldP spid="23" grpId="0" animBg="1"/>
      <p:bldP spid="24" grpId="0"/>
      <p:bldP spid="25" grpId="0"/>
      <p:bldP spid="26" grpId="0" animBg="1"/>
      <p:bldP spid="17" grpId="0"/>
      <p:bldP spid="21" grpId="0"/>
      <p:bldP spid="3" grpId="0" animBg="1"/>
      <p:bldP spid="22" grpId="0" animBg="1"/>
      <p:bldP spid="4" grpId="0" animBg="1"/>
      <p:bldP spid="28" grpId="0" animBg="1"/>
      <p:bldP spid="11" grpId="0" animBg="1"/>
      <p:bldP spid="40" grpId="0"/>
      <p:bldP spid="41" grpId="0"/>
      <p:bldP spid="42" grpId="0"/>
      <p:bldP spid="43" grpId="0" animBg="1"/>
      <p:bldP spid="3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449</Words>
  <Application>Microsoft Office PowerPoint</Application>
  <PresentationFormat>Экран (4:3)</PresentationFormat>
  <Paragraphs>121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hp</cp:lastModifiedBy>
  <cp:revision>44</cp:revision>
  <dcterms:created xsi:type="dcterms:W3CDTF">2013-12-06T05:26:34Z</dcterms:created>
  <dcterms:modified xsi:type="dcterms:W3CDTF">2016-09-07T15:31:58Z</dcterms:modified>
</cp:coreProperties>
</file>